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</p:sldMasterIdLst>
  <p:notesMasterIdLst>
    <p:notesMasterId r:id="rId30"/>
  </p:notesMasterIdLst>
  <p:sldIdLst>
    <p:sldId id="256" r:id="rId2"/>
    <p:sldId id="282" r:id="rId3"/>
    <p:sldId id="283" r:id="rId4"/>
    <p:sldId id="292" r:id="rId5"/>
    <p:sldId id="284" r:id="rId6"/>
    <p:sldId id="293" r:id="rId7"/>
    <p:sldId id="285" r:id="rId8"/>
    <p:sldId id="286" r:id="rId9"/>
    <p:sldId id="287" r:id="rId10"/>
    <p:sldId id="288" r:id="rId11"/>
    <p:sldId id="28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71" r:id="rId21"/>
    <p:sldId id="272" r:id="rId22"/>
    <p:sldId id="274" r:id="rId23"/>
    <p:sldId id="275" r:id="rId24"/>
    <p:sldId id="279" r:id="rId25"/>
    <p:sldId id="280" r:id="rId26"/>
    <p:sldId id="281" r:id="rId27"/>
    <p:sldId id="291" r:id="rId28"/>
    <p:sldId id="259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E9D060-0109-B3A7-4DAF-9AE4B8943C9A}" name="Purity Mugambi" initials="PM" userId="S::pmugambi@umass.edu::c2d5794d-77b8-47ad-8949-faef9b4fd1f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69"/>
    <p:restoredTop sz="77535"/>
  </p:normalViewPr>
  <p:slideViewPr>
    <p:cSldViewPr snapToGrid="0" snapToObjects="1">
      <p:cViewPr varScale="1">
        <p:scale>
          <a:sx n="117" d="100"/>
          <a:sy n="117" d="100"/>
        </p:scale>
        <p:origin x="1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869dbb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869dbb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869dbbe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c869dbbe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760bee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c760bee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c760beeb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c760beeb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760beeb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c760beeb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emphasis on this slide is using multiple column names to group results, e.g. flavor and </a:t>
            </a:r>
            <a:r>
              <a:rPr lang="en-US" dirty="0" err="1"/>
              <a:t>colour</a:t>
            </a:r>
            <a:r>
              <a:rPr lang="en-US" dirty="0"/>
              <a:t> for the cones table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code here is in cells after the sub-title “multiple columns”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869dbbe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c869dbbe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in notebook 4.2. Go through the first few cells first to show the group function, before getting to the solution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c760beeb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c760beeb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760beeb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760beeb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86ea0b4c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c86ea0b4c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solve this, run the 4.2 notebook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8f58c65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8f58c65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58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c75dad6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c75dad6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180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8f58c65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c8f58c65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9994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c8f58c65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c8f58c65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999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8f58c65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8f58c65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visualization of maps in the book demo - https://</a:t>
            </a:r>
            <a:r>
              <a:rPr lang="en-US" dirty="0" err="1"/>
              <a:t>umass</a:t>
            </a:r>
            <a:r>
              <a:rPr lang="en-US" dirty="0"/>
              <a:t>-data-</a:t>
            </a:r>
            <a:r>
              <a:rPr lang="en-US" dirty="0" err="1"/>
              <a:t>science.github.io</a:t>
            </a:r>
            <a:r>
              <a:rPr lang="en-US" dirty="0"/>
              <a:t>/190fwebsite/textbook/08/5/bike-sharing-in-the-bay-area/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453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8f58c65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8f58c65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432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054db48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054db48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767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8f58c65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8f58c65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in notebook 4.3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40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054db48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054db48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833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6360b0e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6360b0e2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75dad6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75dad6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Link to demo - 4.1 notebook first section - cells 2 - 9, also, section 5 for functions with arguments with default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After the demo of the function, i.e., first section, come back to the slides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137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75dad6a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c75dad6a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Link to demo - notebook 4.1, cells, 10-15/16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9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textbook for this</a:t>
            </a:r>
          </a:p>
        </p:txBody>
      </p:sp>
    </p:spTree>
    <p:extLst>
      <p:ext uri="{BB962C8B-B14F-4D97-AF65-F5344CB8AC3E}">
        <p14:creationId xmlns:p14="http://schemas.microsoft.com/office/powerpoint/2010/main" val="2113405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c75dad6a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c75dad6a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48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c75dad6a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c75dad6a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Link demo: notebook 4.1 section 2 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99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75dad6a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c75dad6a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662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75dad6a9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c75dad6a9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Details of the data, and the exploration available here, https://</a:t>
            </a:r>
            <a:r>
              <a:rPr lang="en-US" dirty="0" err="1"/>
              <a:t>umass</a:t>
            </a:r>
            <a:r>
              <a:rPr lang="en-US" dirty="0"/>
              <a:t>-data-</a:t>
            </a:r>
            <a:r>
              <a:rPr lang="en-US" dirty="0" err="1"/>
              <a:t>science.github.io</a:t>
            </a:r>
            <a:r>
              <a:rPr lang="en-US" dirty="0"/>
              <a:t>/190fwebsite/textbook/08/1/applying-a-function-to-a-column/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Link demo: notebook 4.1: section 3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81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7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1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041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219200" y="2233804"/>
            <a:ext cx="6705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033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67056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cxnSp>
        <p:nvCxnSpPr>
          <p:cNvPr id="16" name="Google Shape;16;p3"/>
          <p:cNvCxnSpPr/>
          <p:nvPr/>
        </p:nvCxnSpPr>
        <p:spPr>
          <a:xfrm>
            <a:off x="457200" y="88184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3"/>
          <p:cNvCxnSpPr/>
          <p:nvPr/>
        </p:nvCxnSpPr>
        <p:spPr>
          <a:xfrm>
            <a:off x="457200" y="4743450"/>
            <a:ext cx="8229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48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2400"/>
              <a:buFont typeface="Arial" charset="0"/>
              <a:buChar char="●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r>
              <a:rPr lang="en-US" dirty="0"/>
              <a:t> </a:t>
            </a:r>
          </a:p>
          <a:p>
            <a:pPr lvl="1"/>
            <a:br>
              <a:rPr lang="en-US" dirty="0"/>
            </a:br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475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255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3511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582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262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5349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443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47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9/26/22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622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9/26/22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0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4" r:id="rId12"/>
    <p:sldLayoutId id="214748381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mass-data-science.github.io/190fwebsite/textbook/08/5/bike-sharing-in-the-bay-area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umass-data-science.github.io/190fwebsite/textbook/08/functions-and-table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umass-data-science.github.io/190fwebsite/textbook/08/functions-and-tables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4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 and Tables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Sir Francis Galton</a:t>
            </a:r>
            <a:endParaRPr dirty="0">
              <a:latin typeface="+mj-lt"/>
            </a:endParaRPr>
          </a:p>
        </p:txBody>
      </p:sp>
      <p:sp>
        <p:nvSpPr>
          <p:cNvPr id="183" name="Google Shape;183;p33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5422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1822 - 1911 (knighted in 1909)</a:t>
            </a:r>
            <a:endParaRPr dirty="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A pioneer in making predictions</a:t>
            </a:r>
            <a:endParaRPr dirty="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Particular interest in heredity</a:t>
            </a:r>
            <a:endParaRPr dirty="0"/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Charles Darwin's half-cousin</a:t>
            </a:r>
            <a:endParaRPr dirty="0"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250" y="971550"/>
            <a:ext cx="2711550" cy="36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1545771" y="3638927"/>
            <a:ext cx="3505200" cy="1013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B7EA1"/>
                </a:solidFill>
              </a:rPr>
              <a:t>P</a:t>
            </a:r>
            <a:r>
              <a:rPr lang="en" sz="2000" dirty="0" err="1">
                <a:solidFill>
                  <a:srgbClr val="3B7EA1"/>
                </a:solidFill>
              </a:rPr>
              <a:t>rediction</a:t>
            </a:r>
            <a:r>
              <a:rPr lang="en" sz="2000" dirty="0">
                <a:solidFill>
                  <a:srgbClr val="3B7EA1"/>
                </a:solidFill>
              </a:rPr>
              <a:t> data)</a:t>
            </a:r>
            <a:endParaRPr sz="2000" dirty="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>
            <a:spLocks noGrp="1"/>
          </p:cNvSpPr>
          <p:nvPr>
            <p:ph type="title"/>
          </p:nvPr>
        </p:nvSpPr>
        <p:spPr>
          <a:xfrm>
            <a:off x="941175" y="2233800"/>
            <a:ext cx="72615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with Multiple Arguments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Apply</a:t>
            </a:r>
            <a:endParaRPr dirty="0">
              <a:latin typeface="+mj-lt"/>
            </a:endParaRPr>
          </a:p>
        </p:txBody>
      </p:sp>
      <p:sp>
        <p:nvSpPr>
          <p:cNvPr id="118" name="Google Shape;118;p25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305800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apply</a:t>
            </a:r>
            <a:r>
              <a:rPr lang="en" dirty="0"/>
              <a:t> method creates an array by calling a function on every element in one or more input columns</a:t>
            </a:r>
            <a:endParaRPr dirty="0"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First argument: 		Function to apply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Other arguments: 	The input column(s)</a:t>
            </a:r>
            <a:endParaRPr dirty="0"/>
          </a:p>
          <a:p>
            <a:pPr marL="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table_name.apply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(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one_arg_function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, '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column_label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')</a:t>
            </a:r>
            <a:endParaRPr sz="2000" b="1" dirty="0">
              <a:solidFill>
                <a:srgbClr val="0000FF"/>
              </a:solidFill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table_name.apply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(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two_arg_function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, </a:t>
            </a:r>
            <a:endParaRPr sz="2000" b="1" dirty="0">
              <a:solidFill>
                <a:srgbClr val="0000FF"/>
              </a:solidFill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                                    '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column_label_for_first_arg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',</a:t>
            </a:r>
            <a:endParaRPr sz="2000" b="1" dirty="0">
              <a:solidFill>
                <a:srgbClr val="0000FF"/>
              </a:solidFill>
              <a:ea typeface="Courier New"/>
              <a:cs typeface="Courier New"/>
              <a:sym typeface="Courier New"/>
            </a:endParaRPr>
          </a:p>
          <a:p>
            <a:pPr marL="228600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'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column_label_for_second_arg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')</a:t>
            </a:r>
            <a:endParaRPr sz="2000" b="1" dirty="0">
              <a:solidFill>
                <a:srgbClr val="0000FF"/>
              </a:solidFill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apply</a:t>
            </a:r>
            <a:r>
              <a:rPr lang="en" dirty="0"/>
              <a:t> called with only a function applies it to each row</a:t>
            </a:r>
            <a:endParaRPr dirty="0"/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dirty="0"/>
          </a:p>
        </p:txBody>
      </p:sp>
      <p:sp>
        <p:nvSpPr>
          <p:cNvPr id="120" name="Google Shape;120;p25"/>
          <p:cNvSpPr txBox="1"/>
          <p:nvPr/>
        </p:nvSpPr>
        <p:spPr>
          <a:xfrm>
            <a:off x="1807027" y="4322372"/>
            <a:ext cx="436517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apply with multiple columns)</a:t>
            </a:r>
            <a:endParaRPr sz="2000" dirty="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Grouping Rows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Group</a:t>
            </a:r>
            <a:endParaRPr dirty="0">
              <a:latin typeface="+mj-lt"/>
            </a:endParaRPr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group</a:t>
            </a:r>
            <a:r>
              <a:rPr lang="en" dirty="0"/>
              <a:t> method aggregates all rows with the </a:t>
            </a:r>
            <a:r>
              <a:rPr lang="en" b="1" dirty="0">
                <a:solidFill>
                  <a:srgbClr val="002060"/>
                </a:solidFill>
              </a:rPr>
              <a:t>same value for a column</a:t>
            </a:r>
            <a:r>
              <a:rPr lang="en" dirty="0"/>
              <a:t> </a:t>
            </a:r>
            <a:r>
              <a:rPr lang="en" b="1" dirty="0">
                <a:solidFill>
                  <a:srgbClr val="0070C0"/>
                </a:solidFill>
              </a:rPr>
              <a:t>into a single row </a:t>
            </a:r>
            <a:r>
              <a:rPr lang="en" dirty="0"/>
              <a:t>in the result</a:t>
            </a:r>
            <a:endParaRPr dirty="0"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First argument: 		Which column to group by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Second argument: 	(Optional) How to combine values</a:t>
            </a:r>
            <a:endParaRPr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b="1" dirty="0" err="1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len</a:t>
            </a: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  </a:t>
            </a:r>
            <a:r>
              <a:rPr lang="en" dirty="0"/>
              <a:t>— number of grouped values (default)</a:t>
            </a:r>
            <a:endParaRPr dirty="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sum  </a:t>
            </a:r>
            <a:r>
              <a:rPr lang="en" dirty="0"/>
              <a:t>— total of all grouped values</a:t>
            </a:r>
            <a:endParaRPr dirty="0"/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list </a:t>
            </a:r>
            <a:r>
              <a:rPr lang="en" dirty="0"/>
              <a:t>— list of all grouped values</a:t>
            </a:r>
            <a:endParaRPr dirty="0"/>
          </a:p>
        </p:txBody>
      </p:sp>
      <p:sp>
        <p:nvSpPr>
          <p:cNvPr id="132" name="Google Shape;132;p27"/>
          <p:cNvSpPr txBox="1"/>
          <p:nvPr/>
        </p:nvSpPr>
        <p:spPr>
          <a:xfrm>
            <a:off x="2422071" y="3964736"/>
            <a:ext cx="4299857" cy="89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B7EA1"/>
                </a:solidFill>
              </a:rPr>
              <a:t>G</a:t>
            </a:r>
            <a:r>
              <a:rPr lang="en" sz="2000" dirty="0" err="1">
                <a:solidFill>
                  <a:srgbClr val="3B7EA1"/>
                </a:solidFill>
              </a:rPr>
              <a:t>rouping</a:t>
            </a:r>
            <a:r>
              <a:rPr lang="en" sz="2000" dirty="0">
                <a:solidFill>
                  <a:srgbClr val="3B7EA1"/>
                </a:solidFill>
              </a:rPr>
              <a:t> by category)</a:t>
            </a:r>
            <a:endParaRPr sz="2000" dirty="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78256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Grouping By Two Columns</a:t>
            </a:r>
            <a:endParaRPr dirty="0">
              <a:latin typeface="+mj-lt"/>
            </a:endParaRPr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group</a:t>
            </a:r>
            <a:r>
              <a:rPr lang="en" dirty="0"/>
              <a:t> method can also aggregate all rows that share the combination of values in multiple columns</a:t>
            </a:r>
            <a:endParaRPr dirty="0"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First argument: 		A list of which columns to group by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Second argument: 	(Optional) How to combine values</a:t>
            </a:r>
            <a:endParaRPr dirty="0"/>
          </a:p>
        </p:txBody>
      </p:sp>
      <p:sp>
        <p:nvSpPr>
          <p:cNvPr id="139" name="Google Shape;139;p28"/>
          <p:cNvSpPr txBox="1"/>
          <p:nvPr/>
        </p:nvSpPr>
        <p:spPr>
          <a:xfrm>
            <a:off x="2242457" y="3605509"/>
            <a:ext cx="4365172" cy="846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B7EA1"/>
                </a:solidFill>
              </a:rPr>
              <a:t>G</a:t>
            </a:r>
            <a:r>
              <a:rPr lang="en" sz="2000" dirty="0" err="1">
                <a:solidFill>
                  <a:srgbClr val="3B7EA1"/>
                </a:solidFill>
              </a:rPr>
              <a:t>rouping</a:t>
            </a:r>
            <a:r>
              <a:rPr lang="en" sz="2000" dirty="0">
                <a:solidFill>
                  <a:srgbClr val="3B7EA1"/>
                </a:solidFill>
              </a:rPr>
              <a:t> by category)</a:t>
            </a:r>
            <a:endParaRPr sz="2000" dirty="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Challenge Question</a:t>
            </a:r>
            <a:endParaRPr dirty="0">
              <a:latin typeface="+mj-lt"/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Which NBA teams spent the most on their starters in 2016?</a:t>
            </a:r>
            <a:endParaRPr dirty="0"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Each team has one </a:t>
            </a:r>
            <a:r>
              <a:rPr lang="en" i="1" dirty="0"/>
              <a:t>starter</a:t>
            </a:r>
            <a:r>
              <a:rPr lang="en" dirty="0"/>
              <a:t> per position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Assume the starter for a team &amp; position is the player with the highest salary on that team in that position</a:t>
            </a:r>
            <a:endParaRPr dirty="0"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650" y="2733825"/>
            <a:ext cx="5398701" cy="17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Pivot Tables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Pivot</a:t>
            </a:r>
            <a:endParaRPr dirty="0">
              <a:latin typeface="+mj-lt"/>
            </a:endParaRPr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" b="1" dirty="0"/>
              <a:t>Cross-classifies</a:t>
            </a:r>
            <a:r>
              <a:rPr lang="en" dirty="0"/>
              <a:t> according to </a:t>
            </a:r>
            <a:r>
              <a:rPr lang="en" b="1" dirty="0"/>
              <a:t>two categorical </a:t>
            </a:r>
            <a:r>
              <a:rPr lang="en" dirty="0"/>
              <a:t>variables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Produces a grid of counts or aggregated values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Two required arguments:</a:t>
            </a:r>
            <a:endParaRPr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First: variable that forms column labels of grid</a:t>
            </a:r>
            <a:endParaRPr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Second: variable that forms row labels of grid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Two optional arguments (include both or neither)</a:t>
            </a:r>
            <a:endParaRPr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values</a:t>
            </a:r>
            <a:r>
              <a:rPr lang="en" dirty="0"/>
              <a:t>=‘</a:t>
            </a:r>
            <a:r>
              <a:rPr lang="en" dirty="0" err="1"/>
              <a:t>column_label_to_aggregate</a:t>
            </a:r>
            <a:r>
              <a:rPr lang="en" dirty="0"/>
              <a:t>’</a:t>
            </a:r>
            <a:endParaRPr dirty="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collect</a:t>
            </a:r>
            <a:r>
              <a:rPr lang="en" dirty="0"/>
              <a:t>=</a:t>
            </a:r>
            <a:r>
              <a:rPr lang="en" dirty="0" err="1"/>
              <a:t>function_with_which_to_aggregate</a:t>
            </a:r>
            <a:endParaRPr dirty="0"/>
          </a:p>
        </p:txBody>
      </p:sp>
      <p:sp>
        <p:nvSpPr>
          <p:cNvPr id="158" name="Google Shape;158;p31"/>
          <p:cNvSpPr txBox="1"/>
          <p:nvPr/>
        </p:nvSpPr>
        <p:spPr>
          <a:xfrm>
            <a:off x="2231571" y="4040937"/>
            <a:ext cx="4093029" cy="8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B7EA1"/>
                </a:solidFill>
              </a:rPr>
              <a:t>P</a:t>
            </a:r>
            <a:r>
              <a:rPr lang="en" sz="2000" dirty="0" err="1">
                <a:solidFill>
                  <a:srgbClr val="3B7EA1"/>
                </a:solidFill>
              </a:rPr>
              <a:t>ivot</a:t>
            </a:r>
            <a:r>
              <a:rPr lang="en" sz="2000" dirty="0">
                <a:solidFill>
                  <a:srgbClr val="3B7EA1"/>
                </a:solidFill>
              </a:rPr>
              <a:t> tables)</a:t>
            </a:r>
            <a:endParaRPr sz="2000" dirty="0">
              <a:solidFill>
                <a:srgbClr val="3B7EA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Take-Home Question</a:t>
            </a:r>
            <a:endParaRPr dirty="0">
              <a:latin typeface="+mj-lt"/>
            </a:endParaRPr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335280" y="971550"/>
            <a:ext cx="8696960" cy="488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Generate a table of the names of the starters for each team</a:t>
            </a:r>
            <a:endParaRPr dirty="0"/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838" y="1460500"/>
            <a:ext cx="7754329" cy="323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Functions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602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165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Google Shape;85;p17"/>
          <p:cNvGraphicFramePr/>
          <p:nvPr/>
        </p:nvGraphicFramePr>
        <p:xfrm>
          <a:off x="228600" y="2065625"/>
          <a:ext cx="2626075" cy="255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Cafe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Latte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Abe's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295019" y="158051"/>
            <a:ext cx="67056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Joining Two Tables</a:t>
            </a:r>
            <a:endParaRPr dirty="0">
              <a:latin typeface="+mj-lt"/>
            </a:endParaRPr>
          </a:p>
        </p:txBody>
      </p:sp>
      <p:graphicFrame>
        <p:nvGraphicFramePr>
          <p:cNvPr id="87" name="Google Shape;87;p17"/>
          <p:cNvGraphicFramePr/>
          <p:nvPr/>
        </p:nvGraphicFramePr>
        <p:xfrm>
          <a:off x="2996525" y="2065625"/>
          <a:ext cx="2311600" cy="2068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5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Coupon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Tea One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Tea One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8" name="Google Shape;88;p17"/>
          <p:cNvSpPr txBox="1"/>
          <p:nvPr/>
        </p:nvSpPr>
        <p:spPr>
          <a:xfrm>
            <a:off x="172650" y="1720031"/>
            <a:ext cx="1137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drinks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2939451" y="1720031"/>
            <a:ext cx="1416736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discounts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0" name="Google Shape;90;p17"/>
          <p:cNvGraphicFramePr/>
          <p:nvPr/>
        </p:nvGraphicFramePr>
        <p:xfrm>
          <a:off x="5449975" y="2065625"/>
          <a:ext cx="3473200" cy="2550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Cafe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Coupon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err="1"/>
                        <a:t>Nefeli</a:t>
                      </a:r>
                      <a:endParaRPr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Latte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6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5%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" name="Google Shape;91;p17"/>
          <p:cNvSpPr txBox="1"/>
          <p:nvPr/>
        </p:nvSpPr>
        <p:spPr>
          <a:xfrm>
            <a:off x="2157900" y="885600"/>
            <a:ext cx="616314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Courier New"/>
                <a:ea typeface="Courier New"/>
                <a:cs typeface="Courier New"/>
                <a:sym typeface="Courier New"/>
              </a:rPr>
              <a:t>drinks.join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('Cafe', discounts, 'Location')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245712" y="1044130"/>
            <a:ext cx="1823975" cy="675901"/>
          </a:xfrm>
          <a:prstGeom prst="wedgeRectCallout">
            <a:avLst>
              <a:gd name="adj1" fmla="val 57658"/>
              <a:gd name="adj2" fmla="val -34439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Keep all rows in the table that have a match ...</a:t>
            </a:r>
            <a:endParaRPr sz="1400" dirty="0"/>
          </a:p>
        </p:txBody>
      </p:sp>
      <p:sp>
        <p:nvSpPr>
          <p:cNvPr id="93" name="Google Shape;93;p17"/>
          <p:cNvSpPr/>
          <p:nvPr/>
        </p:nvSpPr>
        <p:spPr>
          <a:xfrm>
            <a:off x="2438625" y="1271169"/>
            <a:ext cx="1548624" cy="468439"/>
          </a:xfrm>
          <a:prstGeom prst="wedgeRectCallout">
            <a:avLst>
              <a:gd name="adj1" fmla="val 44545"/>
              <a:gd name="adj2" fmla="val -81551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… for the value in this column ...</a:t>
            </a:r>
            <a:endParaRPr sz="1400" dirty="0"/>
          </a:p>
        </p:txBody>
      </p:sp>
      <p:sp>
        <p:nvSpPr>
          <p:cNvPr id="94" name="Google Shape;94;p17"/>
          <p:cNvSpPr/>
          <p:nvPr/>
        </p:nvSpPr>
        <p:spPr>
          <a:xfrm>
            <a:off x="4078274" y="1327750"/>
            <a:ext cx="1777377" cy="468438"/>
          </a:xfrm>
          <a:prstGeom prst="wedgeRectCallout">
            <a:avLst>
              <a:gd name="adj1" fmla="val 2589"/>
              <a:gd name="adj2" fmla="val -79281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… somewhere in this other table's ...</a:t>
            </a:r>
            <a:endParaRPr sz="1400" dirty="0"/>
          </a:p>
        </p:txBody>
      </p:sp>
      <p:sp>
        <p:nvSpPr>
          <p:cNvPr id="95" name="Google Shape;95;p17"/>
          <p:cNvSpPr/>
          <p:nvPr/>
        </p:nvSpPr>
        <p:spPr>
          <a:xfrm>
            <a:off x="6179590" y="1339474"/>
            <a:ext cx="2219100" cy="420600"/>
          </a:xfrm>
          <a:prstGeom prst="wedgeRectCallout">
            <a:avLst>
              <a:gd name="adj1" fmla="val -32723"/>
              <a:gd name="adj2" fmla="val -79281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… column that contains matching values.</a:t>
            </a:r>
            <a:endParaRPr sz="1400" dirty="0"/>
          </a:p>
        </p:txBody>
      </p:sp>
      <p:sp>
        <p:nvSpPr>
          <p:cNvPr id="96" name="Google Shape;96;p17"/>
          <p:cNvSpPr/>
          <p:nvPr/>
        </p:nvSpPr>
        <p:spPr>
          <a:xfrm>
            <a:off x="267700" y="4149225"/>
            <a:ext cx="2523900" cy="42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469100" y="2122425"/>
            <a:ext cx="3336000" cy="420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5469100" y="2655825"/>
            <a:ext cx="814500" cy="1914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398051" y="4186174"/>
            <a:ext cx="1892400" cy="499500"/>
          </a:xfrm>
          <a:prstGeom prst="wedgeRectCallout">
            <a:avLst>
              <a:gd name="adj1" fmla="val 56245"/>
              <a:gd name="adj2" fmla="val -26426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 joined column is sorted automatically</a:t>
            </a:r>
            <a:endParaRPr sz="1400" dirty="0"/>
          </a:p>
        </p:txBody>
      </p:sp>
      <p:sp>
        <p:nvSpPr>
          <p:cNvPr id="100" name="Google Shape;100;p17"/>
          <p:cNvSpPr/>
          <p:nvPr/>
        </p:nvSpPr>
        <p:spPr>
          <a:xfrm>
            <a:off x="7390450" y="2655825"/>
            <a:ext cx="1414500" cy="1914000"/>
          </a:xfrm>
          <a:prstGeom prst="roundRect">
            <a:avLst>
              <a:gd name="adj" fmla="val 9336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2791601" y="4717800"/>
            <a:ext cx="4209018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 joins)</a:t>
            </a:r>
            <a:endParaRPr sz="2000" dirty="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4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5971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6370426" y="2642800"/>
            <a:ext cx="2415600" cy="1924800"/>
          </a:xfrm>
          <a:prstGeom prst="wedgeRoundRectCallout">
            <a:avLst>
              <a:gd name="adj1" fmla="val -20415"/>
              <a:gd name="adj2" fmla="val -62362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336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Applies to all features: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color='blue'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size=200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Maps</a:t>
            </a:r>
            <a:endParaRPr dirty="0">
              <a:latin typeface="+mj-lt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10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A table containing columns of latitude and longitude values can be used to generate a map of markers</a:t>
            </a:r>
            <a:endParaRPr dirty="0"/>
          </a:p>
        </p:txBody>
      </p:sp>
      <p:sp>
        <p:nvSpPr>
          <p:cNvPr id="119" name="Google Shape;119;p20"/>
          <p:cNvSpPr txBox="1"/>
          <p:nvPr/>
        </p:nvSpPr>
        <p:spPr>
          <a:xfrm>
            <a:off x="535350" y="1802800"/>
            <a:ext cx="8073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_______</a:t>
            </a: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3000" b="1">
                <a:solidFill>
                  <a:srgbClr val="0950AD"/>
                </a:solidFill>
                <a:latin typeface="Consolas"/>
                <a:ea typeface="Consolas"/>
                <a:cs typeface="Consolas"/>
                <a:sym typeface="Consolas"/>
              </a:rPr>
              <a:t>map_table</a:t>
            </a:r>
            <a:r>
              <a:rPr lang="en" sz="3000">
                <a:latin typeface="Consolas"/>
                <a:ea typeface="Consolas"/>
                <a:cs typeface="Consolas"/>
                <a:sym typeface="Consolas"/>
              </a:rPr>
              <a:t>(table, ...)</a:t>
            </a:r>
            <a:endParaRPr sz="3000"/>
          </a:p>
        </p:txBody>
      </p:sp>
      <p:sp>
        <p:nvSpPr>
          <p:cNvPr id="120" name="Google Shape;120;p20"/>
          <p:cNvSpPr/>
          <p:nvPr/>
        </p:nvSpPr>
        <p:spPr>
          <a:xfrm>
            <a:off x="487800" y="2642800"/>
            <a:ext cx="2208600" cy="888000"/>
          </a:xfrm>
          <a:prstGeom prst="wedgeRoundRectCallout">
            <a:avLst>
              <a:gd name="adj1" fmla="val 22184"/>
              <a:gd name="adj2" fmla="val -67783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336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Either </a:t>
            </a:r>
            <a:r>
              <a:rPr lang="en" sz="2400" b="1">
                <a:solidFill>
                  <a:srgbClr val="0950AD"/>
                </a:solidFill>
                <a:latin typeface="Consolas"/>
                <a:ea typeface="Consolas"/>
                <a:cs typeface="Consolas"/>
                <a:sym typeface="Consolas"/>
              </a:rPr>
              <a:t>Marker</a:t>
            </a:r>
            <a:r>
              <a:rPr lang="en" sz="2400"/>
              <a:t> or </a:t>
            </a:r>
            <a:r>
              <a:rPr lang="en" sz="2400" b="1">
                <a:solidFill>
                  <a:srgbClr val="0950AD"/>
                </a:solidFill>
                <a:latin typeface="Consolas"/>
                <a:ea typeface="Consolas"/>
                <a:cs typeface="Consolas"/>
                <a:sym typeface="Consolas"/>
              </a:rPr>
              <a:t>Circle</a:t>
            </a:r>
            <a:endParaRPr sz="2400"/>
          </a:p>
        </p:txBody>
      </p:sp>
      <p:sp>
        <p:nvSpPr>
          <p:cNvPr id="121" name="Google Shape;121;p20"/>
          <p:cNvSpPr/>
          <p:nvPr/>
        </p:nvSpPr>
        <p:spPr>
          <a:xfrm>
            <a:off x="2821607" y="2642800"/>
            <a:ext cx="3395700" cy="1924800"/>
          </a:xfrm>
          <a:prstGeom prst="wedgeRoundRectCallout">
            <a:avLst>
              <a:gd name="adj1" fmla="val 33294"/>
              <a:gd name="adj2" fmla="val -62300"/>
              <a:gd name="adj3" fmla="val 0"/>
            </a:avLst>
          </a:prstGeom>
          <a:solidFill>
            <a:srgbClr val="C9DAF8"/>
          </a:solidFill>
          <a:ln w="9525" cap="flat" cmpd="sng">
            <a:solidFill>
              <a:srgbClr val="3369F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0: latitudes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1: longitudes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2: labels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3: colors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Column 4: sizes</a:t>
            </a:r>
            <a:endParaRPr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F059C-79C2-4D65-7550-CC2582AFA2EE}"/>
              </a:ext>
            </a:extLst>
          </p:cNvPr>
          <p:cNvSpPr txBox="1"/>
          <p:nvPr/>
        </p:nvSpPr>
        <p:spPr>
          <a:xfrm>
            <a:off x="4121751" y="4752856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3"/>
              </a:rPr>
              <a:t>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743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Combining Table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477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90448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Important Table Methods</a:t>
            </a:r>
            <a:endParaRPr dirty="0">
              <a:latin typeface="+mj-lt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730300" cy="3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t.select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…)</a:t>
            </a:r>
            <a:r>
              <a:rPr lang="en" sz="2200" dirty="0">
                <a:ea typeface="Courier New"/>
                <a:cs typeface="Courier New"/>
                <a:sym typeface="Courier New"/>
              </a:rPr>
              <a:t> or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t.drop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…)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t.take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([row, …])</a:t>
            </a:r>
            <a:r>
              <a:rPr lang="en" sz="2200" dirty="0">
                <a:ea typeface="Courier New"/>
                <a:cs typeface="Courier New"/>
                <a:sym typeface="Courier New"/>
              </a:rPr>
              <a:t> or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t.exclude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([row, …])</a:t>
            </a:r>
            <a:endParaRPr sz="2200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t.sort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descending=False, distinct=False)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t.where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are.condition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(...)) 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t.apply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(function, column, …)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t.group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(column)</a:t>
            </a:r>
            <a:r>
              <a:rPr lang="en" sz="2200" dirty="0">
                <a:ea typeface="Courier New"/>
                <a:cs typeface="Courier New"/>
                <a:sym typeface="Courier New"/>
              </a:rPr>
              <a:t> or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t.group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function)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t.group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([column, …])</a:t>
            </a:r>
            <a:r>
              <a:rPr lang="en" sz="2200" dirty="0">
                <a:ea typeface="Courier New"/>
                <a:cs typeface="Courier New"/>
                <a:sym typeface="Courier New"/>
              </a:rPr>
              <a:t> or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t.group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([column, …], function)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t.pivot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(cols, rows) or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t.pivot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(cols, rows,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vals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, function)</a:t>
            </a:r>
            <a:endParaRPr sz="2200" b="1" dirty="0"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2200" b="1" dirty="0" err="1">
                <a:ea typeface="Courier New"/>
                <a:cs typeface="Courier New"/>
                <a:sym typeface="Courier New"/>
              </a:rPr>
              <a:t>t.join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(column,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other_table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, </a:t>
            </a:r>
            <a:r>
              <a:rPr lang="en" sz="2200" b="1" dirty="0" err="1">
                <a:ea typeface="Courier New"/>
                <a:cs typeface="Courier New"/>
                <a:sym typeface="Courier New"/>
              </a:rPr>
              <a:t>other_table_column</a:t>
            </a:r>
            <a:r>
              <a:rPr lang="en" sz="2200" b="1" dirty="0">
                <a:ea typeface="Courier New"/>
                <a:cs typeface="Courier New"/>
                <a:sym typeface="Courier New"/>
              </a:rPr>
              <a:t>)</a:t>
            </a:r>
            <a:endParaRPr sz="2200" b="1" dirty="0"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07205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72650" y="947325"/>
            <a:ext cx="8680325" cy="77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Generate a table with one row per cafe that has the name and discounted price of its cheapest discounted drink</a:t>
            </a:r>
            <a:endParaRPr sz="2000" dirty="0"/>
          </a:p>
        </p:txBody>
      </p:sp>
      <p:graphicFrame>
        <p:nvGraphicFramePr>
          <p:cNvPr id="92" name="Google Shape;92;p18"/>
          <p:cNvGraphicFramePr/>
          <p:nvPr/>
        </p:nvGraphicFramePr>
        <p:xfrm>
          <a:off x="228600" y="2065625"/>
          <a:ext cx="2626075" cy="255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Cafe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Coffee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Abe's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172650" y="205978"/>
            <a:ext cx="699015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Discussion Question</a:t>
            </a:r>
            <a:endParaRPr dirty="0">
              <a:latin typeface="+mj-lt"/>
            </a:endParaRPr>
          </a:p>
        </p:txBody>
      </p:sp>
      <p:graphicFrame>
        <p:nvGraphicFramePr>
          <p:cNvPr id="94" name="Google Shape;94;p18"/>
          <p:cNvGraphicFramePr/>
          <p:nvPr/>
        </p:nvGraphicFramePr>
        <p:xfrm>
          <a:off x="2996525" y="2065625"/>
          <a:ext cx="2311600" cy="2068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5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Coupon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25%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5" name="Google Shape;95;p18"/>
          <p:cNvSpPr txBox="1"/>
          <p:nvPr/>
        </p:nvSpPr>
        <p:spPr>
          <a:xfrm>
            <a:off x="172650" y="1720031"/>
            <a:ext cx="1137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drinks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939450" y="1720031"/>
            <a:ext cx="1480149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discounts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377851" y="1720031"/>
            <a:ext cx="12864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cheapest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98" name="Google Shape;98;p18"/>
          <p:cNvGraphicFramePr/>
          <p:nvPr/>
        </p:nvGraphicFramePr>
        <p:xfrm>
          <a:off x="5449975" y="2065625"/>
          <a:ext cx="3586900" cy="1530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2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Cafe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Discounted Price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Nefeli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Espresso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Tea One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Milk Tea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90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79272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Spring 2016 Midterm, Q2(b)</a:t>
            </a:r>
            <a:endParaRPr dirty="0">
              <a:latin typeface="+mj-lt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2326"/>
            <a:ext cx="8839199" cy="274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457200" y="3578574"/>
            <a:ext cx="7887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dirty="0">
                <a:ea typeface="Times New Roman"/>
                <a:cs typeface="Times New Roman"/>
                <a:sym typeface="Times New Roman"/>
              </a:rPr>
              <a:t>The name of the station where the most rentals ended (assume no ties).</a:t>
            </a:r>
            <a:endParaRPr dirty="0">
              <a:ea typeface="Times New Roman"/>
              <a:cs typeface="Times New Roman"/>
              <a:sym typeface="Times New Roman"/>
            </a:endParaRP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dirty="0">
                <a:ea typeface="Times New Roman"/>
                <a:cs typeface="Times New Roman"/>
                <a:sym typeface="Times New Roman"/>
              </a:rPr>
              <a:t>The number of stations for which the average duration ending at that station was more than 10 minutes.</a:t>
            </a:r>
            <a:endParaRPr dirty="0"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059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Def Statements</a:t>
            </a:r>
            <a:endParaRPr dirty="0">
              <a:latin typeface="+mj-lt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User-defined functions give names to blocks of code</a:t>
            </a:r>
            <a:endParaRPr dirty="0"/>
          </a:p>
        </p:txBody>
      </p:sp>
      <p:sp>
        <p:nvSpPr>
          <p:cNvPr id="140" name="Google Shape;140;p28"/>
          <p:cNvSpPr txBox="1"/>
          <p:nvPr/>
        </p:nvSpPr>
        <p:spPr>
          <a:xfrm>
            <a:off x="648675" y="2158675"/>
            <a:ext cx="8073300" cy="16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107902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b="1" dirty="0">
                <a:solidFill>
                  <a:srgbClr val="0950AD"/>
                </a:solidFill>
                <a:latin typeface="Consolas"/>
                <a:ea typeface="Consolas"/>
                <a:cs typeface="Consolas"/>
                <a:sym typeface="Consolas"/>
              </a:rPr>
              <a:t>spread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(values):</a:t>
            </a:r>
            <a:endParaRPr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4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3000" b="1" dirty="0">
                <a:solidFill>
                  <a:srgbClr val="10790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dirty="0">
                <a:solidFill>
                  <a:srgbClr val="0D5F18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(values) </a:t>
            </a:r>
            <a:r>
              <a:rPr lang="en" sz="3000" dirty="0">
                <a:solidFill>
                  <a:srgbClr val="262626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dirty="0">
                <a:solidFill>
                  <a:srgbClr val="0D5F18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" sz="3000" dirty="0">
                <a:latin typeface="Consolas"/>
                <a:ea typeface="Consolas"/>
                <a:cs typeface="Consolas"/>
                <a:sym typeface="Consolas"/>
              </a:rPr>
              <a:t>(values)</a:t>
            </a:r>
            <a:endParaRPr sz="3000" dirty="0"/>
          </a:p>
        </p:txBody>
      </p:sp>
      <p:sp>
        <p:nvSpPr>
          <p:cNvPr id="141" name="Google Shape;141;p28"/>
          <p:cNvSpPr txBox="1"/>
          <p:nvPr/>
        </p:nvSpPr>
        <p:spPr>
          <a:xfrm>
            <a:off x="2046514" y="4106252"/>
            <a:ext cx="4441372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4.1)</a:t>
            </a:r>
            <a:endParaRPr sz="2000" dirty="0">
              <a:solidFill>
                <a:srgbClr val="3B7EA1"/>
              </a:solidFill>
            </a:endParaRPr>
          </a:p>
        </p:txBody>
      </p:sp>
      <p:grpSp>
        <p:nvGrpSpPr>
          <p:cNvPr id="142" name="Google Shape;142;p28"/>
          <p:cNvGrpSpPr/>
          <p:nvPr/>
        </p:nvGrpSpPr>
        <p:grpSpPr>
          <a:xfrm>
            <a:off x="1526150" y="1719600"/>
            <a:ext cx="1340100" cy="1086625"/>
            <a:chOff x="1526150" y="1567200"/>
            <a:chExt cx="1340100" cy="1086625"/>
          </a:xfrm>
        </p:grpSpPr>
        <p:sp>
          <p:nvSpPr>
            <p:cNvPr id="143" name="Google Shape;143;p28"/>
            <p:cNvSpPr/>
            <p:nvPr/>
          </p:nvSpPr>
          <p:spPr>
            <a:xfrm>
              <a:off x="1526150" y="2059825"/>
              <a:ext cx="1340100" cy="594000"/>
            </a:xfrm>
            <a:prstGeom prst="roundRect">
              <a:avLst>
                <a:gd name="adj" fmla="val 16667"/>
              </a:avLst>
            </a:prstGeom>
            <a:solidFill>
              <a:srgbClr val="3B7EA1">
                <a:alpha val="27739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1616575" y="1567200"/>
              <a:ext cx="1130100" cy="41520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Name</a:t>
              </a:r>
              <a:endParaRPr sz="1800"/>
            </a:p>
          </p:txBody>
        </p:sp>
      </p:grpSp>
      <p:grpSp>
        <p:nvGrpSpPr>
          <p:cNvPr id="145" name="Google Shape;145;p28"/>
          <p:cNvGrpSpPr/>
          <p:nvPr/>
        </p:nvGrpSpPr>
        <p:grpSpPr>
          <a:xfrm>
            <a:off x="3032975" y="1719600"/>
            <a:ext cx="3571624" cy="1086625"/>
            <a:chOff x="3032975" y="1567200"/>
            <a:chExt cx="3571624" cy="1086625"/>
          </a:xfrm>
        </p:grpSpPr>
        <p:sp>
          <p:nvSpPr>
            <p:cNvPr id="146" name="Google Shape;146;p28"/>
            <p:cNvSpPr/>
            <p:nvPr/>
          </p:nvSpPr>
          <p:spPr>
            <a:xfrm>
              <a:off x="3032975" y="2059825"/>
              <a:ext cx="1281000" cy="594000"/>
            </a:xfrm>
            <a:prstGeom prst="roundRect">
              <a:avLst>
                <a:gd name="adj" fmla="val 16667"/>
              </a:avLst>
            </a:prstGeom>
            <a:solidFill>
              <a:srgbClr val="3B7EA1">
                <a:alpha val="27739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3100599" y="1567200"/>
              <a:ext cx="3504000" cy="415200"/>
            </a:xfrm>
            <a:prstGeom prst="wedgeRoundRectCallout">
              <a:avLst>
                <a:gd name="adj1" fmla="val -33943"/>
                <a:gd name="adj2" fmla="val 65155"/>
                <a:gd name="adj3" fmla="val 0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/>
                <a:t>Argument names (parameters)</a:t>
              </a:r>
              <a:endParaRPr sz="1800" dirty="0"/>
            </a:p>
          </p:txBody>
        </p:sp>
      </p:grpSp>
      <p:grpSp>
        <p:nvGrpSpPr>
          <p:cNvPr id="148" name="Google Shape;148;p28"/>
          <p:cNvGrpSpPr/>
          <p:nvPr/>
        </p:nvGrpSpPr>
        <p:grpSpPr>
          <a:xfrm>
            <a:off x="502025" y="2861798"/>
            <a:ext cx="7949850" cy="1086600"/>
            <a:chOff x="502025" y="2709398"/>
            <a:chExt cx="7949850" cy="1086600"/>
          </a:xfrm>
        </p:grpSpPr>
        <p:sp>
          <p:nvSpPr>
            <p:cNvPr id="149" name="Google Shape;149;p28"/>
            <p:cNvSpPr/>
            <p:nvPr/>
          </p:nvSpPr>
          <p:spPr>
            <a:xfrm>
              <a:off x="1508975" y="2709398"/>
              <a:ext cx="6942900" cy="1086600"/>
            </a:xfrm>
            <a:prstGeom prst="roundRect">
              <a:avLst>
                <a:gd name="adj" fmla="val 16667"/>
              </a:avLst>
            </a:prstGeom>
            <a:solidFill>
              <a:srgbClr val="3B7EA1">
                <a:alpha val="27739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502025" y="2848375"/>
              <a:ext cx="861000" cy="415200"/>
            </a:xfrm>
            <a:prstGeom prst="wedgeRoundRectCallout">
              <a:avLst>
                <a:gd name="adj1" fmla="val 67700"/>
                <a:gd name="adj2" fmla="val -19178"/>
                <a:gd name="adj3" fmla="val 0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Body</a:t>
              </a:r>
              <a:endParaRPr sz="1800"/>
            </a:p>
          </p:txBody>
        </p:sp>
      </p:grpSp>
      <p:grpSp>
        <p:nvGrpSpPr>
          <p:cNvPr id="151" name="Google Shape;151;p28"/>
          <p:cNvGrpSpPr/>
          <p:nvPr/>
        </p:nvGrpSpPr>
        <p:grpSpPr>
          <a:xfrm>
            <a:off x="2978474" y="2391175"/>
            <a:ext cx="5306700" cy="1038176"/>
            <a:chOff x="2978474" y="2238775"/>
            <a:chExt cx="5306700" cy="1038176"/>
          </a:xfrm>
        </p:grpSpPr>
        <p:sp>
          <p:nvSpPr>
            <p:cNvPr id="152" name="Google Shape;152;p28"/>
            <p:cNvSpPr/>
            <p:nvPr/>
          </p:nvSpPr>
          <p:spPr>
            <a:xfrm>
              <a:off x="5074025" y="2238775"/>
              <a:ext cx="2341800" cy="415200"/>
            </a:xfrm>
            <a:prstGeom prst="wedgeRoundRectCallout">
              <a:avLst>
                <a:gd name="adj1" fmla="val -21151"/>
                <a:gd name="adj2" fmla="val 84869"/>
                <a:gd name="adj3" fmla="val 0"/>
              </a:avLst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Return expression</a:t>
              </a:r>
              <a:endParaRPr sz="1800"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2978474" y="2778351"/>
              <a:ext cx="5306700" cy="498600"/>
            </a:xfrm>
            <a:prstGeom prst="roundRect">
              <a:avLst>
                <a:gd name="adj" fmla="val 16667"/>
              </a:avLst>
            </a:prstGeom>
            <a:solidFill>
              <a:srgbClr val="3B7EA1">
                <a:alpha val="27739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923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696087"/>
            <a:ext cx="7763256" cy="6051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4102" y="832539"/>
            <a:ext cx="2539778" cy="3435226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3F7E8-3D38-7A1C-92E7-50213712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076" y="1074167"/>
            <a:ext cx="2113813" cy="25184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</a:pPr>
            <a:r>
              <a:rPr lang="en-US" sz="3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 Definition details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335423"/>
            <a:ext cx="7763256" cy="6051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3943350"/>
            <a:ext cx="810678" cy="810676"/>
            <a:chOff x="9685338" y="4460675"/>
            <a:chExt cx="1080904" cy="1080902"/>
          </a:xfrm>
        </p:grpSpPr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0CF015-5204-EA0F-6291-A3EEFDB1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187" y="149431"/>
            <a:ext cx="5673904" cy="429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019E68-7059-EF35-1AA7-73F222D4600E}"/>
              </a:ext>
            </a:extLst>
          </p:cNvPr>
          <p:cNvSpPr txBox="1"/>
          <p:nvPr/>
        </p:nvSpPr>
        <p:spPr>
          <a:xfrm>
            <a:off x="3450772" y="4504106"/>
            <a:ext cx="9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Source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95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457199" y="205978"/>
            <a:ext cx="8120743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Discussion Question</a:t>
            </a:r>
            <a:endParaRPr dirty="0">
              <a:latin typeface="+mj-lt"/>
            </a:endParaRPr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2296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dirty="0"/>
              <a:t>What does this function do? What kind of input does it take? What output will it give? What's a reasonable name?</a:t>
            </a:r>
            <a:endParaRPr dirty="0"/>
          </a:p>
        </p:txBody>
      </p:sp>
      <p:sp>
        <p:nvSpPr>
          <p:cNvPr id="160" name="Google Shape;160;p29"/>
          <p:cNvSpPr txBox="1"/>
          <p:nvPr/>
        </p:nvSpPr>
        <p:spPr>
          <a:xfrm>
            <a:off x="609600" y="2427514"/>
            <a:ext cx="8402320" cy="144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b="1" dirty="0">
                <a:solidFill>
                  <a:srgbClr val="0066B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(s): 	</a:t>
            </a:r>
            <a:endParaRPr sz="3000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0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3000" b="1" dirty="0">
                <a:solidFill>
                  <a:srgbClr val="008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3000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3000" dirty="0" err="1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round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</a:t>
            </a:r>
            <a:r>
              <a:rPr lang="en" sz="30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3000" dirty="0">
                <a:solidFill>
                  <a:srgbClr val="007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(s) </a:t>
            </a:r>
            <a:r>
              <a:rPr lang="en" sz="30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000" b="1" dirty="0">
                <a:solidFill>
                  <a:srgbClr val="0000D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3000" b="1" dirty="0">
                <a:solidFill>
                  <a:srgbClr val="0000D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3000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000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 </a:t>
            </a:r>
            <a:endParaRPr sz="3000" dirty="0"/>
          </a:p>
        </p:txBody>
      </p:sp>
      <p:sp>
        <p:nvSpPr>
          <p:cNvPr id="161" name="Google Shape;161;p29"/>
          <p:cNvSpPr txBox="1"/>
          <p:nvPr/>
        </p:nvSpPr>
        <p:spPr>
          <a:xfrm>
            <a:off x="2471057" y="4084481"/>
            <a:ext cx="3733799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4.1)</a:t>
            </a:r>
            <a:endParaRPr sz="2000" dirty="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86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010209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3224772"/>
            <a:ext cx="766724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113584"/>
            <a:ext cx="7667244" cy="20574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3051692"/>
            <a:ext cx="810678" cy="810676"/>
            <a:chOff x="9685338" y="4460675"/>
            <a:chExt cx="1080904" cy="1080902"/>
          </a:xfrm>
        </p:grpSpPr>
        <p:sp>
          <p:nvSpPr>
            <p:cNvPr id="2062" name="Oval 2061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FF0965A7-524A-44F1-B044-48411EA4F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58EE5433-7B78-4432-965F-8790C3F42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489930"/>
            <a:ext cx="8181594" cy="6051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8F7AAA96-ECD9-48EA-B942-1172BB519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0" y="616743"/>
            <a:ext cx="3862197" cy="3634671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2A914-4287-0923-EBC2-EAE1F0A3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499" y="1151703"/>
            <a:ext cx="2917301" cy="24409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</a:pPr>
            <a:r>
              <a:rPr lang="en-US" sz="4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happens when we run the function?</a:t>
            </a:r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248BD5A8-902E-46F3-9C9F-F939987C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4317715"/>
            <a:ext cx="8181594" cy="60512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3800B863-FA71-4FFB-9F30-56E95B0D3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5190" y="3943350"/>
            <a:ext cx="810678" cy="810676"/>
            <a:chOff x="9685338" y="4460675"/>
            <a:chExt cx="1080904" cy="1080902"/>
          </a:xfrm>
        </p:grpSpPr>
        <p:sp>
          <p:nvSpPr>
            <p:cNvPr id="2074" name="Oval 2073">
              <a:extLst>
                <a:ext uri="{FF2B5EF4-FFF2-40B4-BE49-F238E27FC236}">
                  <a16:creationId xmlns:a16="http://schemas.microsoft.com/office/drawing/2014/main" id="{F974AC77-F93C-4C47-8BA3-991BBA2EF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B170C1A4-4B9C-47A6-981D-0D71C5685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7A39D8-15CF-BFE7-8C2C-121E1D32B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786" y="442913"/>
            <a:ext cx="3825968" cy="363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9E790-9535-70F8-8588-788D8E16873F}"/>
              </a:ext>
            </a:extLst>
          </p:cNvPr>
          <p:cNvSpPr txBox="1"/>
          <p:nvPr/>
        </p:nvSpPr>
        <p:spPr>
          <a:xfrm>
            <a:off x="3344146" y="4537349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9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190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Apply</a:t>
            </a:r>
            <a:endParaRPr dirty="0">
              <a:latin typeface="+mj-lt"/>
            </a:endParaRPr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b="1" dirty="0">
                <a:solidFill>
                  <a:srgbClr val="3B7EA1"/>
                </a:solidFill>
                <a:ea typeface="Courier New"/>
                <a:cs typeface="Courier New"/>
                <a:sym typeface="Courier New"/>
              </a:rPr>
              <a:t>apply</a:t>
            </a:r>
            <a:r>
              <a:rPr lang="en" dirty="0"/>
              <a:t> method creates an array by calling a function on every element in input column(s)</a:t>
            </a:r>
            <a:endParaRPr dirty="0"/>
          </a:p>
          <a:p>
            <a:pPr marL="457200" lvl="0" indent="-381000" rtl="0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First argument: 		Function to apply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Other arguments: 	The input column(s)</a:t>
            </a:r>
            <a:endParaRPr dirty="0"/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table_name.apply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(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function_name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, '</a:t>
            </a:r>
            <a:r>
              <a:rPr lang="en" sz="2000" b="1" dirty="0" err="1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column_label</a:t>
            </a:r>
            <a:r>
              <a:rPr lang="en" sz="2000" b="1" dirty="0">
                <a:solidFill>
                  <a:srgbClr val="0000FF"/>
                </a:solidFill>
                <a:ea typeface="Courier New"/>
                <a:cs typeface="Courier New"/>
                <a:sym typeface="Courier New"/>
              </a:rPr>
              <a:t>')</a:t>
            </a:r>
            <a:endParaRPr sz="2000" b="1" dirty="0">
              <a:solidFill>
                <a:srgbClr val="0000FF"/>
              </a:solidFill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400"/>
              </a:spcAft>
              <a:buNone/>
            </a:pPr>
            <a:endParaRPr dirty="0"/>
          </a:p>
        </p:txBody>
      </p:sp>
      <p:sp>
        <p:nvSpPr>
          <p:cNvPr id="173" name="Google Shape;173;p31"/>
          <p:cNvSpPr txBox="1"/>
          <p:nvPr/>
        </p:nvSpPr>
        <p:spPr>
          <a:xfrm>
            <a:off x="1970314" y="3801452"/>
            <a:ext cx="5562600" cy="88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(Demo – notebook 4.1,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B7EA1"/>
                </a:solidFill>
              </a:rPr>
              <a:t>Apply)</a:t>
            </a:r>
            <a:endParaRPr sz="2000" dirty="0">
              <a:solidFill>
                <a:srgbClr val="3B7E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09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1219200" y="1349829"/>
            <a:ext cx="6858000" cy="1559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 Prediction of a child’s height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4066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{CAAD6CFF-4F89-BE47-82F9-00324F51979F}tf10001070</Template>
  <TotalTime>6763</TotalTime>
  <Words>1235</Words>
  <Application>Microsoft Macintosh PowerPoint</Application>
  <PresentationFormat>On-screen Show (16:9)</PresentationFormat>
  <Paragraphs>221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Helvetica</vt:lpstr>
      <vt:lpstr>Rockwell</vt:lpstr>
      <vt:lpstr>Rockwell Condensed</vt:lpstr>
      <vt:lpstr>Rockwell Extra Bold</vt:lpstr>
      <vt:lpstr>Times New Roman</vt:lpstr>
      <vt:lpstr>Wingdings</vt:lpstr>
      <vt:lpstr>Wood Type</vt:lpstr>
      <vt:lpstr>Module 4</vt:lpstr>
      <vt:lpstr>Defining Functions</vt:lpstr>
      <vt:lpstr>Def Statements</vt:lpstr>
      <vt:lpstr>Function Definition details</vt:lpstr>
      <vt:lpstr>Discussion Question</vt:lpstr>
      <vt:lpstr>What happens when we run the function?</vt:lpstr>
      <vt:lpstr>Apply</vt:lpstr>
      <vt:lpstr>Apply</vt:lpstr>
      <vt:lpstr>Example: Prediction of a child’s height</vt:lpstr>
      <vt:lpstr>Sir Francis Galton</vt:lpstr>
      <vt:lpstr>Apply with Multiple Arguments</vt:lpstr>
      <vt:lpstr>Apply</vt:lpstr>
      <vt:lpstr>Grouping Rows</vt:lpstr>
      <vt:lpstr>Group</vt:lpstr>
      <vt:lpstr>Grouping By Two Columns</vt:lpstr>
      <vt:lpstr>Challenge Question</vt:lpstr>
      <vt:lpstr>Pivot Tables</vt:lpstr>
      <vt:lpstr>Pivot</vt:lpstr>
      <vt:lpstr>Take-Home Question</vt:lpstr>
      <vt:lpstr>Joins</vt:lpstr>
      <vt:lpstr>Joining Two Tables</vt:lpstr>
      <vt:lpstr>Maps</vt:lpstr>
      <vt:lpstr>Maps</vt:lpstr>
      <vt:lpstr>Combining Table Methods</vt:lpstr>
      <vt:lpstr>Important Table Methods</vt:lpstr>
      <vt:lpstr>Discussion Question</vt:lpstr>
      <vt:lpstr>Spring 2016 Midterm, Q2(b)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cp:lastModifiedBy>Purity Mugambi</cp:lastModifiedBy>
  <cp:revision>96</cp:revision>
  <dcterms:modified xsi:type="dcterms:W3CDTF">2022-09-29T02:55:53Z</dcterms:modified>
</cp:coreProperties>
</file>